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notesMasterIdLst>
    <p:notesMasterId r:id="rId20"/>
  </p:notesMasterIdLst>
  <p:sldIdLst>
    <p:sldId id="256" r:id="rId2"/>
    <p:sldId id="272" r:id="rId3"/>
    <p:sldId id="258" r:id="rId4"/>
    <p:sldId id="262" r:id="rId5"/>
    <p:sldId id="273" r:id="rId6"/>
    <p:sldId id="301" r:id="rId7"/>
    <p:sldId id="302" r:id="rId8"/>
    <p:sldId id="303" r:id="rId9"/>
    <p:sldId id="274" r:id="rId10"/>
    <p:sldId id="306" r:id="rId11"/>
    <p:sldId id="313" r:id="rId12"/>
    <p:sldId id="287" r:id="rId13"/>
    <p:sldId id="288" r:id="rId14"/>
    <p:sldId id="310" r:id="rId15"/>
    <p:sldId id="307" r:id="rId16"/>
    <p:sldId id="311" r:id="rId17"/>
    <p:sldId id="312" r:id="rId18"/>
    <p:sldId id="268" r:id="rId1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81305" autoAdjust="0"/>
  </p:normalViewPr>
  <p:slideViewPr>
    <p:cSldViewPr snapToGrid="0">
      <p:cViewPr varScale="1">
        <p:scale>
          <a:sx n="56" d="100"/>
          <a:sy n="56" d="100"/>
        </p:scale>
        <p:origin x="1684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3A4AA-C7EA-421B-84F3-9307F07DA718}" type="datetimeFigureOut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920BAF-AAE6-4BEF-925B-CA00C0AE07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2199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表面上看这个的意思是，</a:t>
            </a:r>
            <a:endParaRPr lang="en-US" altLang="zh-CN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要让这个式子尽可能的大，也就是对于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是真实分布中，</a:t>
            </a:r>
            <a:endParaRPr lang="en-US" altLang="zh-CN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D(x)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要接近与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，对于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来自于生成的分布，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D(x)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要接近于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endParaRPr lang="en-US" altLang="zh-CN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要让式子尽可能的小，让来自于生成分布中的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D(x)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尽可能的接近</a:t>
            </a:r>
            <a:r>
              <a:rPr lang="en-US" altLang="zh-C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920BAF-AAE6-4BEF-925B-CA00C0AE0765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9080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610FA-1E5C-4F09-A80C-2566A06CDFBD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095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D1E6F-A1CE-4495-9BE2-85FCBB1E24F1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4692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3E57-0C52-4618-A42A-048C83C494BC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1250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r>
              <a:rPr lang="en-US"/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73BA2-578E-40D7-9FE0-A0FED4E67DF1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986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CC619-E7BE-4242-818C-7EE8B76FBB4D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6789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6E53-419B-4AD4-8EBF-E1B7FD9F62E9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1411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970F5-50CA-4353-967E-1ED19D4FDC9E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3686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40F7A-0CF2-4A1F-83E7-5469D13B3DB0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68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313F-BD38-4919-90B4-297405A9AFE2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048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9B482-8B2C-4C4B-834A-D99F39BAA521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7853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A7246-D111-416C-AA14-7351153EF3C9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6322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5C229-3F57-4501-A899-301FB9C55350}" type="datetime1">
              <a:rPr lang="zh-TW" altLang="en-US" smtClean="0"/>
              <a:t>2018/9/6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03583-E120-4937-B6D8-F339C295B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0959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2"/>
            <a:ext cx="9144000" cy="21090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-497726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CartoonGAN: Generative Adversarial Networks for transfer human face</a:t>
            </a:r>
            <a:endParaRPr lang="en-US" altLang="zh-TW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07461" y="2485474"/>
            <a:ext cx="7166732" cy="1655762"/>
          </a:xfrm>
        </p:spPr>
        <p:txBody>
          <a:bodyPr>
            <a:normAutofit/>
          </a:bodyPr>
          <a:lstStyle/>
          <a:p>
            <a:pPr algn="l"/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Author: Yang Chen, Yu-Kun Lai , Yong-Jin Liu</a:t>
            </a:r>
          </a:p>
          <a:p>
            <a:pPr algn="l"/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Publish: </a:t>
            </a:r>
            <a:r>
              <a:rPr lang="en-US" altLang="zh-TW" i="1">
                <a:latin typeface="Times New Roman" panose="02020603050405020304" pitchFamily="18" charset="0"/>
                <a:cs typeface="Times New Roman" panose="02020603050405020304" pitchFamily="18" charset="0"/>
              </a:rPr>
              <a:t>CVPR</a:t>
            </a: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 2018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0128"/>
            <a:ext cx="9144000" cy="796880"/>
          </a:xfrm>
          <a:prstGeom prst="rect">
            <a:avLst/>
          </a:prstGeom>
        </p:spPr>
      </p:pic>
      <p:sp>
        <p:nvSpPr>
          <p:cNvPr id="6" name="副標題 2"/>
          <p:cNvSpPr txBox="1">
            <a:spLocks/>
          </p:cNvSpPr>
          <p:nvPr/>
        </p:nvSpPr>
        <p:spPr>
          <a:xfrm>
            <a:off x="5354609" y="3999626"/>
            <a:ext cx="3250228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TW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第二十組</a:t>
            </a:r>
            <a:endParaRPr lang="en-US" altLang="zh-TW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altLang="zh-TW" sz="1600">
                <a:latin typeface="Times New Roman" panose="02020603050405020304" pitchFamily="18" charset="0"/>
                <a:cs typeface="Times New Roman" panose="02020603050405020304" pitchFamily="18" charset="0"/>
              </a:rPr>
              <a:t>0657226</a:t>
            </a:r>
            <a:r>
              <a:rPr lang="zh-TW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陸建利</a:t>
            </a:r>
            <a:endParaRPr lang="en-US" altLang="zh-TW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altLang="zh-TW" sz="1600">
                <a:latin typeface="Times New Roman" panose="02020603050405020304" pitchFamily="18" charset="0"/>
                <a:cs typeface="Times New Roman" panose="02020603050405020304" pitchFamily="18" charset="0"/>
              </a:rPr>
              <a:t>A053095</a:t>
            </a:r>
            <a:r>
              <a:rPr lang="zh-TW" alt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林柏淵</a:t>
            </a:r>
            <a:endParaRPr lang="en-US" altLang="zh-TW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503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43"/>
    </mc:Choice>
    <mc:Fallback xmlns="">
      <p:transition spd="slow" advTm="14243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36921" y="-170171"/>
            <a:ext cx="7886700" cy="1325563"/>
          </a:xfrm>
        </p:spPr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Loss function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0" y="2439450"/>
            <a:ext cx="4734232" cy="985656"/>
          </a:xfrm>
          <a:ln w="38100">
            <a:solidFill>
              <a:schemeClr val="accent2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000">
                <a:latin typeface="Times New Roman" panose="02020603050405020304" pitchFamily="18" charset="0"/>
                <a:cs typeface="Times New Roman" panose="02020603050405020304" pitchFamily="18" charset="0"/>
              </a:rPr>
              <a:t>Adversarial loss:</a:t>
            </a:r>
          </a:p>
          <a:p>
            <a:pPr marL="0" indent="0">
              <a:buNone/>
            </a:pPr>
            <a:r>
              <a:rPr lang="en-US" altLang="zh-TW" sz="2000">
                <a:latin typeface="Times New Roman" panose="02020603050405020304" pitchFamily="18" charset="0"/>
                <a:cs typeface="Times New Roman" panose="02020603050405020304" pitchFamily="18" charset="0"/>
              </a:rPr>
              <a:t>To drives the generator network to achieve the desired manifold transformation.</a:t>
            </a:r>
            <a:endParaRPr lang="zh-TW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4955458" y="1482043"/>
            <a:ext cx="523568" cy="8777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750" y="1073784"/>
            <a:ext cx="4601497" cy="408259"/>
          </a:xfrm>
          <a:prstGeom prst="rect">
            <a:avLst/>
          </a:prstGeom>
        </p:spPr>
      </p:pic>
      <p:sp>
        <p:nvSpPr>
          <p:cNvPr id="23" name="內容版面配置區 2"/>
          <p:cNvSpPr txBox="1">
            <a:spLocks/>
          </p:cNvSpPr>
          <p:nvPr/>
        </p:nvSpPr>
        <p:spPr>
          <a:xfrm>
            <a:off x="4975325" y="2439452"/>
            <a:ext cx="4164576" cy="888027"/>
          </a:xfrm>
          <a:prstGeom prst="rect">
            <a:avLst/>
          </a:prstGeom>
          <a:ln w="38100">
            <a:solidFill>
              <a:schemeClr val="accent2"/>
            </a:solidFill>
          </a:ln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Semantic content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preserves the image content during cartoon stylization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單箭頭接點 17"/>
          <p:cNvCxnSpPr/>
          <p:nvPr/>
        </p:nvCxnSpPr>
        <p:spPr>
          <a:xfrm flipH="1">
            <a:off x="1430595" y="1482043"/>
            <a:ext cx="1504334" cy="8777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521974" y="958645"/>
            <a:ext cx="1430594" cy="5233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/>
          <p:cNvSpPr/>
          <p:nvPr/>
        </p:nvSpPr>
        <p:spPr>
          <a:xfrm>
            <a:off x="4166421" y="952277"/>
            <a:ext cx="1688691" cy="5233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620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"/>
    </mc:Choice>
    <mc:Fallback xmlns="">
      <p:transition spd="slow" advTm="368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17325" y="-79478"/>
            <a:ext cx="7886700" cy="1325563"/>
          </a:xfrm>
        </p:spPr>
        <p:txBody>
          <a:bodyPr/>
          <a:lstStyle/>
          <a:p>
            <a:r>
              <a:rPr lang="en-US" altLang="zh-TW" dirty="0" smtClean="0"/>
              <a:t>Weight </a:t>
            </a:r>
            <a:r>
              <a:rPr lang="el-GR" altLang="zh-TW" dirty="0"/>
              <a:t>ω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11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770" y="1058498"/>
            <a:ext cx="4601497" cy="40825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 flipV="1">
            <a:off x="4129366" y="1065499"/>
            <a:ext cx="531309" cy="5360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00655" y="5679756"/>
            <a:ext cx="413982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3200" dirty="0" smtClean="0"/>
              <a:t> </a:t>
            </a:r>
            <a:r>
              <a:rPr lang="el-GR" altLang="zh-TW" sz="3200" dirty="0" smtClean="0"/>
              <a:t>ω</a:t>
            </a:r>
            <a:r>
              <a:rPr lang="en-US" altLang="zh-TW" sz="3200" dirty="0" smtClean="0"/>
              <a:t> = 2 </a:t>
            </a:r>
            <a:endParaRPr lang="zh-TW" alt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800655" y="3953865"/>
            <a:ext cx="413982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3200" dirty="0" smtClean="0"/>
              <a:t> </a:t>
            </a:r>
            <a:r>
              <a:rPr lang="el-GR" altLang="zh-TW" sz="3200" dirty="0" smtClean="0"/>
              <a:t>ω</a:t>
            </a:r>
            <a:r>
              <a:rPr lang="en-US" altLang="zh-TW" sz="3200" dirty="0" smtClean="0"/>
              <a:t> = 7 </a:t>
            </a:r>
            <a:endParaRPr lang="zh-TW" alt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800655" y="2139640"/>
            <a:ext cx="413982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3200" dirty="0" smtClean="0"/>
              <a:t> </a:t>
            </a:r>
            <a:r>
              <a:rPr lang="el-GR" altLang="zh-TW" sz="3200" dirty="0" smtClean="0"/>
              <a:t>ω</a:t>
            </a:r>
            <a:r>
              <a:rPr lang="en-US" altLang="zh-TW" sz="3200" dirty="0" smtClean="0"/>
              <a:t> = 12 </a:t>
            </a:r>
            <a:endParaRPr lang="zh-TW" alt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319" y="1635001"/>
            <a:ext cx="3525045" cy="1762523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76" y="5141622"/>
            <a:ext cx="3557993" cy="177899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319" y="3360447"/>
            <a:ext cx="3562350" cy="178117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5773916" y="1936548"/>
            <a:ext cx="3244353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800" dirty="0" smtClean="0"/>
              <a:t>The bigger the </a:t>
            </a:r>
            <a:r>
              <a:rPr lang="el-GR" altLang="zh-TW" sz="2800" dirty="0" smtClean="0"/>
              <a:t>ω</a:t>
            </a:r>
            <a:r>
              <a:rPr lang="en-US" altLang="zh-TW" sz="2800" dirty="0" smtClean="0"/>
              <a:t> </a:t>
            </a:r>
            <a:r>
              <a:rPr lang="en-US" altLang="zh-TW" sz="2800" dirty="0" smtClean="0">
                <a:ln w="0"/>
              </a:rPr>
              <a:t>is</a:t>
            </a:r>
          </a:p>
          <a:p>
            <a:r>
              <a:rPr lang="en-US" altLang="zh-TW" sz="2800" b="0" cap="none" spc="0" dirty="0" smtClean="0">
                <a:ln w="0"/>
                <a:solidFill>
                  <a:schemeClr val="tx1"/>
                </a:solidFill>
              </a:rPr>
              <a:t>The more content it preserve</a:t>
            </a:r>
            <a:endParaRPr lang="zh-TW" altLang="en-US" sz="2800" b="0" cap="none" spc="0" dirty="0">
              <a:ln w="0"/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64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77030" y="-217435"/>
            <a:ext cx="7886700" cy="1325563"/>
          </a:xfrm>
        </p:spPr>
        <p:txBody>
          <a:bodyPr/>
          <a:lstStyle/>
          <a:p>
            <a:r>
              <a:rPr lang="en-US" altLang="zh-TW" dirty="0"/>
              <a:t>Initialization phase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116" y="3569821"/>
            <a:ext cx="6098458" cy="3288181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641556" y="825910"/>
            <a:ext cx="79715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GAN model problem: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b="1">
                <a:latin typeface="Times New Roman" panose="02020603050405020304" pitchFamily="18" charset="0"/>
                <a:cs typeface="Times New Roman" panose="02020603050405020304" pitchFamily="18" charset="0"/>
              </a:rPr>
              <a:t>highly nonlinear</a:t>
            </a: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with random initialization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can be </a:t>
            </a:r>
            <a:r>
              <a:rPr lang="en-US" altLang="zh-TW" b="1">
                <a:latin typeface="Times New Roman" panose="02020603050405020304" pitchFamily="18" charset="0"/>
                <a:cs typeface="Times New Roman" panose="02020603050405020304" pitchFamily="18" charset="0"/>
              </a:rPr>
              <a:t>easily trapped at suboptimal local minimum</a:t>
            </a: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Hard to converge</a:t>
            </a:r>
          </a:p>
          <a:p>
            <a:endParaRPr lang="en-US" altLang="zh-TW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	pre-train generator </a:t>
            </a:r>
            <a:r>
              <a:rPr lang="en-US" altLang="zh-TW" i="1">
                <a:latin typeface="Times New Roman" panose="02020603050405020304" pitchFamily="18" charset="0"/>
                <a:cs typeface="Times New Roman" panose="02020603050405020304" pitchFamily="18" charset="0"/>
              </a:rPr>
              <a:t>G </a:t>
            </a: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with only the semantic </a:t>
            </a:r>
            <a:r>
              <a:rPr lang="en-US" altLang="zh-TW" b="1">
                <a:latin typeface="Times New Roman" panose="02020603050405020304" pitchFamily="18" charset="0"/>
                <a:cs typeface="Times New Roman" panose="02020603050405020304" pitchFamily="18" charset="0"/>
              </a:rPr>
              <a:t>content loss  </a:t>
            </a:r>
            <a:r>
              <a:rPr lang="en-US" altLang="zh-TW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altLang="zh-TW" b="1" i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con</a:t>
            </a:r>
            <a:r>
              <a:rPr lang="en-US" altLang="zh-TW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 (G, D) </a:t>
            </a:r>
            <a:r>
              <a:rPr lang="en-US" altLang="zh-TW" i="1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about 10 epoch.</a:t>
            </a:r>
          </a:p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052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"/>
    </mc:Choice>
    <mc:Fallback xmlns="">
      <p:transition spd="slow" advTm="193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Experiments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Device: </a:t>
            </a:r>
            <a:endParaRPr lang="en-US" altLang="zh-TW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altLang="zh-TW" sz="2800" dirty="0" smtClean="0"/>
              <a:t>TESLA K80 </a:t>
            </a:r>
            <a:r>
              <a:rPr lang="en-US" altLang="zh-TW" sz="2800" dirty="0"/>
              <a:t>GPU x 2 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sz="2800" dirty="0"/>
              <a:t>TESLA P100 GPU x1</a:t>
            </a:r>
          </a:p>
          <a:p>
            <a:r>
              <a:rPr lang="en-US" altLang="zh-TW" dirty="0" smtClean="0"/>
              <a:t>Data </a:t>
            </a:r>
            <a:r>
              <a:rPr lang="en-US" altLang="zh-TW" dirty="0"/>
              <a:t>source: </a:t>
            </a:r>
          </a:p>
          <a:p>
            <a:pPr marL="971550" lvl="1" indent="-514350">
              <a:buFontTx/>
              <a:buAutoNum type="arabicPeriod"/>
            </a:pP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Times New Roman" panose="02020603050405020304" pitchFamily="18" charset="0"/>
              </a:rPr>
              <a:t>Human face dataset about </a:t>
            </a:r>
            <a:r>
              <a:rPr lang="en-US" altLang="zh-TW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Times New Roman" panose="02020603050405020304" pitchFamily="18" charset="0"/>
              </a:rPr>
              <a:t>20000</a:t>
            </a: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Times New Roman" panose="02020603050405020304" pitchFamily="18" charset="0"/>
              </a:rPr>
              <a:t> from </a:t>
            </a:r>
            <a:r>
              <a:rPr lang="en-US" altLang="zh-TW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Times New Roman" panose="02020603050405020304" pitchFamily="18" charset="0"/>
              </a:rPr>
              <a:t>CelebA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Times New Roman" panose="02020603050405020304" pitchFamily="18" charset="0"/>
            </a:endParaRPr>
          </a:p>
          <a:p>
            <a:pPr marL="971550" lvl="1" indent="-514350">
              <a:buFontTx/>
              <a:buAutoNum type="arabicPeriod"/>
            </a:pPr>
            <a:r>
              <a:rPr lang="en-US" altLang="zh-TW" sz="2800" dirty="0">
                <a:cs typeface="Times New Roman" panose="02020603050405020304" pitchFamily="18" charset="0"/>
              </a:rPr>
              <a:t>About </a:t>
            </a:r>
            <a:r>
              <a:rPr lang="en-US" altLang="zh-TW" sz="2800" b="1" dirty="0">
                <a:cs typeface="Times New Roman" panose="02020603050405020304" pitchFamily="18" charset="0"/>
              </a:rPr>
              <a:t>6000</a:t>
            </a:r>
            <a:r>
              <a:rPr lang="en-US" altLang="zh-TW" sz="2800" dirty="0">
                <a:cs typeface="Times New Roman" panose="02020603050405020304" pitchFamily="18" charset="0"/>
              </a:rPr>
              <a:t> cartoon image dataset from four animate produced by </a:t>
            </a:r>
            <a:r>
              <a:rPr lang="en-US" altLang="zh-TW" sz="2800" b="1" dirty="0"/>
              <a:t>Kyoto Animation</a:t>
            </a:r>
            <a:r>
              <a:rPr lang="en-US" altLang="zh-TW" sz="2800" dirty="0">
                <a:cs typeface="Times New Roman" panose="02020603050405020304" pitchFamily="18" charset="0"/>
              </a:rPr>
              <a:t>.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0342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71"/>
    </mc:Choice>
    <mc:Fallback xmlns="">
      <p:transition spd="slow" advTm="1787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7824" y="-82963"/>
            <a:ext cx="7886700" cy="1325563"/>
          </a:xfrm>
        </p:spPr>
        <p:txBody>
          <a:bodyPr/>
          <a:lstStyle/>
          <a:p>
            <a:r>
              <a:rPr lang="en-US" altLang="zh-TW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Pretreatment for cartoon </a:t>
            </a:r>
            <a:r>
              <a:rPr lang="en-US" altLang="zh-TW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14</a:t>
            </a:fld>
            <a:endParaRPr lang="zh-TW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1577789" y="1047533"/>
            <a:ext cx="5411343" cy="3325905"/>
            <a:chOff x="10755364" y="5511019"/>
            <a:chExt cx="10532472" cy="8654485"/>
          </a:xfrm>
        </p:grpSpPr>
        <p:grpSp>
          <p:nvGrpSpPr>
            <p:cNvPr id="6" name="Group 50">
              <a:extLst>
                <a:ext uri="{FF2B5EF4-FFF2-40B4-BE49-F238E27FC236}">
                  <a16:creationId xmlns:a16="http://schemas.microsoft.com/office/drawing/2014/main" id="{48330DEA-BDB1-40B7-9AFC-AC46926131DC}"/>
                </a:ext>
              </a:extLst>
            </p:cNvPr>
            <p:cNvGrpSpPr/>
            <p:nvPr/>
          </p:nvGrpSpPr>
          <p:grpSpPr>
            <a:xfrm>
              <a:off x="10766329" y="8014553"/>
              <a:ext cx="10521507" cy="6150951"/>
              <a:chOff x="48557" y="23751932"/>
              <a:chExt cx="10521507" cy="6150951"/>
            </a:xfrm>
          </p:grpSpPr>
          <p:pic>
            <p:nvPicPr>
              <p:cNvPr id="12" name="Picture 21" descr="A picture containing toy, doll&#10;&#10;Description generated with very high confidence">
                <a:extLst>
                  <a:ext uri="{FF2B5EF4-FFF2-40B4-BE49-F238E27FC236}">
                    <a16:creationId xmlns:a16="http://schemas.microsoft.com/office/drawing/2014/main" id="{12691B8A-3038-4E2B-9CDA-84CF23EA72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77651" y="23778087"/>
                <a:ext cx="7192413" cy="4143455"/>
              </a:xfrm>
              <a:prstGeom prst="rect">
                <a:avLst/>
              </a:prstGeom>
            </p:spPr>
          </p:pic>
          <p:sp>
            <p:nvSpPr>
              <p:cNvPr id="13" name="Rectangle 40">
                <a:extLst>
                  <a:ext uri="{FF2B5EF4-FFF2-40B4-BE49-F238E27FC236}">
                    <a16:creationId xmlns:a16="http://schemas.microsoft.com/office/drawing/2014/main" id="{BE8C9DDC-4579-4C2D-A4DF-D960D209CD50}"/>
                  </a:ext>
                </a:extLst>
              </p:cNvPr>
              <p:cNvSpPr/>
              <p:nvPr/>
            </p:nvSpPr>
            <p:spPr>
              <a:xfrm>
                <a:off x="48557" y="24871895"/>
                <a:ext cx="3230714" cy="1361494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14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Anime-face recognizer</a:t>
                </a:r>
                <a:endParaRPr lang="en-US" sz="1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Rectangle 41">
                <a:extLst>
                  <a:ext uri="{FF2B5EF4-FFF2-40B4-BE49-F238E27FC236}">
                    <a16:creationId xmlns:a16="http://schemas.microsoft.com/office/drawing/2014/main" id="{B85617DD-B2EB-451A-8CFB-3A7ABC154831}"/>
                  </a:ext>
                </a:extLst>
              </p:cNvPr>
              <p:cNvSpPr/>
              <p:nvPr/>
            </p:nvSpPr>
            <p:spPr>
              <a:xfrm>
                <a:off x="3840480" y="24597360"/>
                <a:ext cx="1188720" cy="1412712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Rectangle 136">
                <a:extLst>
                  <a:ext uri="{FF2B5EF4-FFF2-40B4-BE49-F238E27FC236}">
                    <a16:creationId xmlns:a16="http://schemas.microsoft.com/office/drawing/2014/main" id="{C3C38FA3-5A8F-427A-8EFC-A56E1F02409B}"/>
                  </a:ext>
                </a:extLst>
              </p:cNvPr>
              <p:cNvSpPr/>
              <p:nvPr/>
            </p:nvSpPr>
            <p:spPr>
              <a:xfrm>
                <a:off x="5285414" y="26010071"/>
                <a:ext cx="1211745" cy="1530461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Rectangle 137">
                <a:extLst>
                  <a:ext uri="{FF2B5EF4-FFF2-40B4-BE49-F238E27FC236}">
                    <a16:creationId xmlns:a16="http://schemas.microsoft.com/office/drawing/2014/main" id="{DB3049F1-C8E8-46CF-92D9-2F17AA4C53D7}"/>
                  </a:ext>
                </a:extLst>
              </p:cNvPr>
              <p:cNvSpPr/>
              <p:nvPr/>
            </p:nvSpPr>
            <p:spPr>
              <a:xfrm>
                <a:off x="5540318" y="23751932"/>
                <a:ext cx="1188720" cy="1119962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" name="Rectangle 138">
                <a:extLst>
                  <a:ext uri="{FF2B5EF4-FFF2-40B4-BE49-F238E27FC236}">
                    <a16:creationId xmlns:a16="http://schemas.microsoft.com/office/drawing/2014/main" id="{2F6B7794-AA42-49EF-9BE7-C084D2C90CE7}"/>
                  </a:ext>
                </a:extLst>
              </p:cNvPr>
              <p:cNvSpPr/>
              <p:nvPr/>
            </p:nvSpPr>
            <p:spPr>
              <a:xfrm>
                <a:off x="8062976" y="24378270"/>
                <a:ext cx="1188720" cy="1412712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Rectangle 139">
                <a:extLst>
                  <a:ext uri="{FF2B5EF4-FFF2-40B4-BE49-F238E27FC236}">
                    <a16:creationId xmlns:a16="http://schemas.microsoft.com/office/drawing/2014/main" id="{6ADC02DF-9269-4BEA-8148-9A0C0C72B254}"/>
                  </a:ext>
                </a:extLst>
              </p:cNvPr>
              <p:cNvSpPr/>
              <p:nvPr/>
            </p:nvSpPr>
            <p:spPr>
              <a:xfrm>
                <a:off x="9241889" y="26569790"/>
                <a:ext cx="1188720" cy="1351752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Rectangle 140">
                <a:extLst>
                  <a:ext uri="{FF2B5EF4-FFF2-40B4-BE49-F238E27FC236}">
                    <a16:creationId xmlns:a16="http://schemas.microsoft.com/office/drawing/2014/main" id="{923EF27A-8A5B-4551-B047-D913C8AED9D2}"/>
                  </a:ext>
                </a:extLst>
              </p:cNvPr>
              <p:cNvSpPr/>
              <p:nvPr/>
            </p:nvSpPr>
            <p:spPr>
              <a:xfrm>
                <a:off x="83524" y="28363077"/>
                <a:ext cx="3230714" cy="1361494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140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Anime-face extractor and resize</a:t>
                </a:r>
                <a:endParaRPr lang="en-US" sz="1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0" name="Straight Arrow Connector 43">
                <a:extLst>
                  <a:ext uri="{FF2B5EF4-FFF2-40B4-BE49-F238E27FC236}">
                    <a16:creationId xmlns:a16="http://schemas.microsoft.com/office/drawing/2014/main" id="{B50D7267-084A-40B4-846C-34715702A862}"/>
                  </a:ext>
                </a:extLst>
              </p:cNvPr>
              <p:cNvCxnSpPr/>
              <p:nvPr/>
            </p:nvCxnSpPr>
            <p:spPr>
              <a:xfrm>
                <a:off x="1632858" y="26201726"/>
                <a:ext cx="0" cy="2087880"/>
              </a:xfrm>
              <a:prstGeom prst="straightConnector1">
                <a:avLst/>
              </a:prstGeom>
              <a:ln w="76200">
                <a:solidFill>
                  <a:srgbClr val="92D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Picture 44">
                <a:extLst>
                  <a:ext uri="{FF2B5EF4-FFF2-40B4-BE49-F238E27FC236}">
                    <a16:creationId xmlns:a16="http://schemas.microsoft.com/office/drawing/2014/main" id="{6F335771-8B6B-48B2-9C53-D15945622C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80616" y="28229234"/>
                <a:ext cx="1409822" cy="1562235"/>
              </a:xfrm>
              <a:prstGeom prst="rect">
                <a:avLst/>
              </a:prstGeom>
            </p:spPr>
          </p:pic>
          <p:pic>
            <p:nvPicPr>
              <p:cNvPr id="22" name="Picture 45">
                <a:extLst>
                  <a:ext uri="{FF2B5EF4-FFF2-40B4-BE49-F238E27FC236}">
                    <a16:creationId xmlns:a16="http://schemas.microsoft.com/office/drawing/2014/main" id="{51532320-C119-4261-8BC7-DE34E96B11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32230" y="28242019"/>
                <a:ext cx="1249788" cy="1600339"/>
              </a:xfrm>
              <a:prstGeom prst="rect">
                <a:avLst/>
              </a:prstGeom>
            </p:spPr>
          </p:pic>
          <p:pic>
            <p:nvPicPr>
              <p:cNvPr id="23" name="Picture 46">
                <a:extLst>
                  <a:ext uri="{FF2B5EF4-FFF2-40B4-BE49-F238E27FC236}">
                    <a16:creationId xmlns:a16="http://schemas.microsoft.com/office/drawing/2014/main" id="{96659469-7959-4824-BD62-100C0BD6D8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08887" y="28238864"/>
                <a:ext cx="1184945" cy="1603495"/>
              </a:xfrm>
              <a:prstGeom prst="rect">
                <a:avLst/>
              </a:prstGeom>
            </p:spPr>
          </p:pic>
          <p:pic>
            <p:nvPicPr>
              <p:cNvPr id="24" name="Picture 47">
                <a:extLst>
                  <a:ext uri="{FF2B5EF4-FFF2-40B4-BE49-F238E27FC236}">
                    <a16:creationId xmlns:a16="http://schemas.microsoft.com/office/drawing/2014/main" id="{926EF972-1466-4F3B-8932-10530B929D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25659" y="28279683"/>
                <a:ext cx="1318374" cy="1599331"/>
              </a:xfrm>
              <a:prstGeom prst="rect">
                <a:avLst/>
              </a:prstGeom>
            </p:spPr>
          </p:pic>
          <p:pic>
            <p:nvPicPr>
              <p:cNvPr id="25" name="Picture 48">
                <a:extLst>
                  <a:ext uri="{FF2B5EF4-FFF2-40B4-BE49-F238E27FC236}">
                    <a16:creationId xmlns:a16="http://schemas.microsoft.com/office/drawing/2014/main" id="{66264848-0734-42A4-ADEE-84870FE762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032705" y="28279682"/>
                <a:ext cx="1204064" cy="1623201"/>
              </a:xfrm>
              <a:prstGeom prst="rect">
                <a:avLst/>
              </a:prstGeom>
            </p:spPr>
          </p:pic>
        </p:grpSp>
        <p:pic>
          <p:nvPicPr>
            <p:cNvPr id="7" name="Picture 2" descr="ãmkv to pngãçåçæå°çµæ">
              <a:extLst>
                <a:ext uri="{FF2B5EF4-FFF2-40B4-BE49-F238E27FC236}">
                  <a16:creationId xmlns:a16="http://schemas.microsoft.com/office/drawing/2014/main" id="{301EF2B0-63B1-4CFD-A82C-577211FAAE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397970" y="5511019"/>
              <a:ext cx="2209212" cy="22092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ãpng iconãçåçæå°çµæ">
              <a:extLst>
                <a:ext uri="{FF2B5EF4-FFF2-40B4-BE49-F238E27FC236}">
                  <a16:creationId xmlns:a16="http://schemas.microsoft.com/office/drawing/2014/main" id="{8D4FF315-47B9-4121-8A7A-A994CE5F55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877803" y="5696643"/>
              <a:ext cx="1923358" cy="19233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Arrow: Right 57">
              <a:extLst>
                <a:ext uri="{FF2B5EF4-FFF2-40B4-BE49-F238E27FC236}">
                  <a16:creationId xmlns:a16="http://schemas.microsoft.com/office/drawing/2014/main" id="{121B34D9-3581-40FB-8A60-4152238B74FC}"/>
                </a:ext>
              </a:extLst>
            </p:cNvPr>
            <p:cNvSpPr/>
            <p:nvPr/>
          </p:nvSpPr>
          <p:spPr>
            <a:xfrm>
              <a:off x="16607182" y="6406069"/>
              <a:ext cx="1025498" cy="63481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 1024">
              <a:extLst>
                <a:ext uri="{FF2B5EF4-FFF2-40B4-BE49-F238E27FC236}">
                  <a16:creationId xmlns:a16="http://schemas.microsoft.com/office/drawing/2014/main" id="{9437F4EE-4971-40BA-A539-DCC582CBD0D5}"/>
                </a:ext>
              </a:extLst>
            </p:cNvPr>
            <p:cNvSpPr/>
            <p:nvPr/>
          </p:nvSpPr>
          <p:spPr>
            <a:xfrm>
              <a:off x="10755364" y="5818556"/>
              <a:ext cx="3276643" cy="136149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1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Video-to-image</a:t>
              </a:r>
            </a:p>
            <a:p>
              <a:pPr algn="ctr"/>
              <a:r>
                <a:rPr lang="en-US" sz="1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converter</a:t>
              </a:r>
            </a:p>
          </p:txBody>
        </p:sp>
        <p:cxnSp>
          <p:nvCxnSpPr>
            <p:cNvPr id="11" name="Straight Arrow Connector 148">
              <a:extLst>
                <a:ext uri="{FF2B5EF4-FFF2-40B4-BE49-F238E27FC236}">
                  <a16:creationId xmlns:a16="http://schemas.microsoft.com/office/drawing/2014/main" id="{D28CE4FE-F635-4545-A180-A5E04E2E9027}"/>
                </a:ext>
              </a:extLst>
            </p:cNvPr>
            <p:cNvCxnSpPr/>
            <p:nvPr/>
          </p:nvCxnSpPr>
          <p:spPr>
            <a:xfrm>
              <a:off x="12350630" y="6996768"/>
              <a:ext cx="0" cy="2087880"/>
            </a:xfrm>
            <a:prstGeom prst="straightConnector1">
              <a:avLst/>
            </a:prstGeom>
            <a:ln w="7620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49">
            <a:extLst>
              <a:ext uri="{FF2B5EF4-FFF2-40B4-BE49-F238E27FC236}">
                <a16:creationId xmlns:a16="http://schemas.microsoft.com/office/drawing/2014/main" id="{765BBAA8-277F-4AB0-8F17-2DA14EF60EFB}"/>
              </a:ext>
            </a:extLst>
          </p:cNvPr>
          <p:cNvSpPr/>
          <p:nvPr/>
        </p:nvSpPr>
        <p:spPr>
          <a:xfrm>
            <a:off x="1401840" y="4829205"/>
            <a:ext cx="8046293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14350" indent="-514350">
              <a:buAutoNum type="arabicPeriod"/>
            </a:pPr>
            <a:r>
              <a:rPr lang="en-US" sz="20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Transfer video from mkv format to png format.</a:t>
            </a:r>
          </a:p>
          <a:p>
            <a:pPr marL="514350" indent="-514350">
              <a:buAutoNum type="arabicPeriod"/>
            </a:pPr>
            <a:r>
              <a:rPr lang="en-US" sz="20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Fetch the face of all characters.</a:t>
            </a:r>
          </a:p>
          <a:p>
            <a:pPr marL="514350" indent="-514350">
              <a:buAutoNum type="arabicPeriod"/>
            </a:pPr>
            <a:r>
              <a:rPr lang="en-US" sz="20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Filter out the image which is smaller 128x128</a:t>
            </a:r>
          </a:p>
          <a:p>
            <a:pPr marL="514350" indent="-514350">
              <a:buAutoNum type="arabicPeriod"/>
            </a:pPr>
            <a:r>
              <a:rPr lang="en-US" sz="20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Resize all image to 256x256</a:t>
            </a:r>
            <a:endParaRPr 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92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"/>
    </mc:Choice>
    <mc:Fallback xmlns="">
      <p:transition spd="slow" advTm="468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7791578" y="6493428"/>
            <a:ext cx="918078" cy="280901"/>
          </a:xfrm>
        </p:spPr>
        <p:txBody>
          <a:bodyPr/>
          <a:lstStyle/>
          <a:p>
            <a:fld id="{59E03583-E120-4937-B6D8-F339C295B0C2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35" name="標題 1"/>
          <p:cNvSpPr>
            <a:spLocks noGrp="1"/>
          </p:cNvSpPr>
          <p:nvPr>
            <p:ph type="title"/>
          </p:nvPr>
        </p:nvSpPr>
        <p:spPr>
          <a:xfrm>
            <a:off x="478086" y="217874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r>
              <a:rPr lang="en-US" altLang="zh-TW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</a:t>
            </a:r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altLang="zh-TW" sz="3600" dirty="0"/>
              <a:t>Kyoto Animation</a:t>
            </a:r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TW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zh-TW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zh-TW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8" name="群組 47"/>
          <p:cNvGrpSpPr/>
          <p:nvPr/>
        </p:nvGrpSpPr>
        <p:grpSpPr>
          <a:xfrm>
            <a:off x="315505" y="2243394"/>
            <a:ext cx="8211862" cy="3236292"/>
            <a:chOff x="586871" y="1938595"/>
            <a:chExt cx="8211862" cy="3236292"/>
          </a:xfrm>
        </p:grpSpPr>
        <p:grpSp>
          <p:nvGrpSpPr>
            <p:cNvPr id="44" name="群組 43"/>
            <p:cNvGrpSpPr/>
            <p:nvPr/>
          </p:nvGrpSpPr>
          <p:grpSpPr>
            <a:xfrm>
              <a:off x="586871" y="1938595"/>
              <a:ext cx="6198918" cy="3236292"/>
              <a:chOff x="9547389" y="16104485"/>
              <a:chExt cx="9948747" cy="4933464"/>
            </a:xfrm>
          </p:grpSpPr>
          <p:pic>
            <p:nvPicPr>
              <p:cNvPr id="38" name="圖片 3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818326" y="16113328"/>
                <a:ext cx="3232564" cy="2457450"/>
              </a:xfrm>
              <a:prstGeom prst="rect">
                <a:avLst/>
              </a:prstGeom>
            </p:spPr>
          </p:pic>
          <p:pic>
            <p:nvPicPr>
              <p:cNvPr id="39" name="圖片 3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47389" y="16148211"/>
                <a:ext cx="3279718" cy="2438400"/>
              </a:xfrm>
              <a:prstGeom prst="rect">
                <a:avLst/>
              </a:prstGeom>
            </p:spPr>
          </p:pic>
          <p:pic>
            <p:nvPicPr>
              <p:cNvPr id="40" name="圖片 39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7880" y="16104485"/>
                <a:ext cx="3478256" cy="2495063"/>
              </a:xfrm>
              <a:prstGeom prst="rect">
                <a:avLst/>
              </a:prstGeom>
            </p:spPr>
          </p:pic>
          <p:pic>
            <p:nvPicPr>
              <p:cNvPr id="41" name="圖片 40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5629" r="1505"/>
              <a:stretch/>
            </p:blipFill>
            <p:spPr>
              <a:xfrm>
                <a:off x="12802285" y="18551728"/>
                <a:ext cx="3199715" cy="2457450"/>
              </a:xfrm>
              <a:prstGeom prst="rect">
                <a:avLst/>
              </a:prstGeom>
            </p:spPr>
          </p:pic>
          <p:pic>
            <p:nvPicPr>
              <p:cNvPr id="42" name="圖片 41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151" y="18599549"/>
                <a:ext cx="3241134" cy="2438400"/>
              </a:xfrm>
              <a:prstGeom prst="rect">
                <a:avLst/>
              </a:prstGeom>
            </p:spPr>
          </p:pic>
          <p:pic>
            <p:nvPicPr>
              <p:cNvPr id="43" name="圖片 42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32892" y="18613820"/>
                <a:ext cx="3463244" cy="2414408"/>
              </a:xfrm>
              <a:prstGeom prst="rect">
                <a:avLst/>
              </a:prstGeom>
            </p:spPr>
          </p:pic>
        </p:grpSp>
        <p:grpSp>
          <p:nvGrpSpPr>
            <p:cNvPr id="47" name="群組 46"/>
            <p:cNvGrpSpPr/>
            <p:nvPr/>
          </p:nvGrpSpPr>
          <p:grpSpPr>
            <a:xfrm>
              <a:off x="6785789" y="1938595"/>
              <a:ext cx="2012944" cy="3236291"/>
              <a:chOff x="7003017" y="1920010"/>
              <a:chExt cx="2012944" cy="3255276"/>
            </a:xfrm>
          </p:grpSpPr>
          <p:pic>
            <p:nvPicPr>
              <p:cNvPr id="22" name="圖片 21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27837" y="1920010"/>
                <a:ext cx="1988123" cy="1628245"/>
              </a:xfrm>
              <a:prstGeom prst="rect">
                <a:avLst/>
              </a:prstGeom>
            </p:spPr>
          </p:pic>
          <p:pic>
            <p:nvPicPr>
              <p:cNvPr id="46" name="圖片 45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03017" y="3556741"/>
                <a:ext cx="2012944" cy="1618545"/>
              </a:xfrm>
              <a:prstGeom prst="rect">
                <a:avLst/>
              </a:prstGeom>
            </p:spPr>
          </p:pic>
        </p:grpSp>
      </p:grpSp>
      <p:sp>
        <p:nvSpPr>
          <p:cNvPr id="49" name="文字方塊 48"/>
          <p:cNvSpPr txBox="1"/>
          <p:nvPr/>
        </p:nvSpPr>
        <p:spPr>
          <a:xfrm>
            <a:off x="206895" y="1430704"/>
            <a:ext cx="50105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smtClean="0"/>
              <a:t>Style Kyoto </a:t>
            </a:r>
            <a:r>
              <a:rPr lang="en-US" altLang="zh-TW" sz="2800"/>
              <a:t>Animation</a:t>
            </a:r>
            <a:r>
              <a:rPr lang="en-US" altLang="zh-TW" sz="28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TW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zh-TW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zh-TW" altLang="en-US" sz="2800"/>
          </a:p>
        </p:txBody>
      </p:sp>
    </p:spTree>
    <p:extLst>
      <p:ext uri="{BB962C8B-B14F-4D97-AF65-F5344CB8AC3E}">
        <p14:creationId xmlns:p14="http://schemas.microsoft.com/office/powerpoint/2010/main" val="403043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"/>
    </mc:Choice>
    <mc:Fallback xmlns="">
      <p:transition spd="slow" advTm="4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3150223"/>
            <a:ext cx="78867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8000" smtClean="0">
                <a:solidFill>
                  <a:schemeClr val="accent3"/>
                </a:solidFill>
              </a:rPr>
              <a:t>Demo video</a:t>
            </a:r>
            <a:endParaRPr lang="zh-TW" altLang="en-US" sz="8000">
              <a:solidFill>
                <a:schemeClr val="accent3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34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17</a:t>
            </a:fld>
            <a:endParaRPr lang="zh-TW" altLang="en-US"/>
          </a:p>
        </p:txBody>
      </p:sp>
      <p:pic>
        <p:nvPicPr>
          <p:cNvPr id="5" name="di3_t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0019" y="90828"/>
            <a:ext cx="7708307" cy="3426716"/>
          </a:xfrm>
          <a:prstGeom prst="rect">
            <a:avLst/>
          </a:prstGeom>
        </p:spPr>
      </p:pic>
      <p:pic>
        <p:nvPicPr>
          <p:cNvPr id="10" name="di2_t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0019" y="3548509"/>
            <a:ext cx="7708307" cy="3142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911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32785" y="2850638"/>
            <a:ext cx="78867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7200"/>
              <a:t>Thank you</a:t>
            </a:r>
            <a:endParaRPr lang="zh-TW" altLang="en-US" sz="720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768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"/>
    </mc:Choice>
    <mc:Fallback xmlns="">
      <p:transition spd="slow" advTm="116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TW" altLang="en-US"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b="1">
                <a:latin typeface="Times New Roman" panose="02020603050405020304" pitchFamily="18" charset="0"/>
                <a:cs typeface="Times New Roman" panose="02020603050405020304" pitchFamily="18" charset="0"/>
              </a:rPr>
              <a:t>What is CartoonGAN</a:t>
            </a:r>
          </a:p>
          <a:p>
            <a:pPr>
              <a:lnSpc>
                <a:spcPct val="150000"/>
              </a:lnSpc>
            </a:pPr>
            <a:r>
              <a:rPr lang="en-US" altLang="zh-TW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  <a:endParaRPr lang="en-US" altLang="zh-TW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b="1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  contribution</a:t>
            </a:r>
          </a:p>
          <a:p>
            <a:pPr>
              <a:lnSpc>
                <a:spcPct val="150000"/>
              </a:lnSpc>
            </a:pPr>
            <a:r>
              <a:rPr lang="en-US" altLang="zh-TW" b="1">
                <a:latin typeface="Times New Roman" panose="02020603050405020304" pitchFamily="18" charset="0"/>
                <a:cs typeface="Times New Roman" panose="02020603050405020304" pitchFamily="18" charset="0"/>
              </a:rPr>
              <a:t>CartoonGAN architecture</a:t>
            </a:r>
          </a:p>
          <a:p>
            <a:pPr>
              <a:lnSpc>
                <a:spcPct val="150000"/>
              </a:lnSpc>
            </a:pPr>
            <a:r>
              <a:rPr lang="en-US" altLang="zh-TW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 and experiment</a:t>
            </a:r>
          </a:p>
          <a:p>
            <a:pPr>
              <a:lnSpc>
                <a:spcPct val="150000"/>
              </a:lnSpc>
            </a:pPr>
            <a:endParaRPr lang="zh-TW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520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41"/>
    </mc:Choice>
    <mc:Fallback xmlns="">
      <p:transition spd="slow" advTm="9041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8344" y="-15000"/>
            <a:ext cx="7886700" cy="1325563"/>
          </a:xfrm>
        </p:spPr>
        <p:txBody>
          <a:bodyPr/>
          <a:lstStyle/>
          <a:p>
            <a:r>
              <a:rPr lang="en-US" altLang="zh-TW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CartoonGAN</a:t>
            </a:r>
            <a:endParaRPr lang="zh-TW" altLang="en-US" b="1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37382" y="1109447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TW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propose a solution to transforming photos of real-world scenes into cartoon style images, which is valuable and challenging in computer vision and computer graphics.</a:t>
            </a:r>
            <a:endParaRPr lang="zh-TW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49829" y="5942046"/>
            <a:ext cx="86941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1. the picture shows a real-world </a:t>
            </a: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scene from “your name ”whose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corresponding cartoon image 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3</a:t>
            </a:fld>
            <a:endParaRPr lang="zh-TW" altLang="en-US"/>
          </a:p>
        </p:txBody>
      </p:sp>
      <p:grpSp>
        <p:nvGrpSpPr>
          <p:cNvPr id="11" name="群組 10"/>
          <p:cNvGrpSpPr/>
          <p:nvPr/>
        </p:nvGrpSpPr>
        <p:grpSpPr>
          <a:xfrm>
            <a:off x="626411" y="2211332"/>
            <a:ext cx="7458635" cy="3663760"/>
            <a:chOff x="1255058" y="2018834"/>
            <a:chExt cx="7458635" cy="3663760"/>
          </a:xfrm>
        </p:grpSpPr>
        <p:grpSp>
          <p:nvGrpSpPr>
            <p:cNvPr id="9" name="群組 8"/>
            <p:cNvGrpSpPr/>
            <p:nvPr/>
          </p:nvGrpSpPr>
          <p:grpSpPr>
            <a:xfrm>
              <a:off x="3016044" y="5201335"/>
              <a:ext cx="4055807" cy="481259"/>
              <a:chOff x="2971799" y="5629039"/>
              <a:chExt cx="4055807" cy="481259"/>
            </a:xfrm>
          </p:grpSpPr>
          <p:sp>
            <p:nvSpPr>
              <p:cNvPr id="4" name="文字方塊 3"/>
              <p:cNvSpPr txBox="1"/>
              <p:nvPr/>
            </p:nvSpPr>
            <p:spPr>
              <a:xfrm>
                <a:off x="2971799" y="5648633"/>
                <a:ext cx="12573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/>
                  <a:t>origin</a:t>
                </a:r>
                <a:endParaRPr lang="zh-TW" altLang="en-US" sz="2400" dirty="0"/>
              </a:p>
            </p:txBody>
          </p:sp>
          <p:sp>
            <p:nvSpPr>
              <p:cNvPr id="7" name="文字方塊 6"/>
              <p:cNvSpPr txBox="1"/>
              <p:nvPr/>
            </p:nvSpPr>
            <p:spPr>
              <a:xfrm>
                <a:off x="5048863" y="5629039"/>
                <a:ext cx="197874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/>
                  <a:t>after transfer</a:t>
                </a:r>
                <a:endParaRPr lang="zh-TW" altLang="en-US" sz="2400"/>
              </a:p>
            </p:txBody>
          </p:sp>
        </p:grpSp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55058" y="2018834"/>
              <a:ext cx="7458635" cy="3119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83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2"/>
    </mc:Choice>
    <mc:Fallback xmlns="">
      <p:transition spd="slow" advTm="95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CartoonGAN architecture</a:t>
            </a:r>
            <a:endParaRPr lang="zh-TW" altLang="en-US" b="1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417" y="1454716"/>
            <a:ext cx="7886700" cy="238724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17" y="4247537"/>
            <a:ext cx="7954912" cy="206469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文字方塊 2"/>
          <p:cNvSpPr txBox="1"/>
          <p:nvPr/>
        </p:nvSpPr>
        <p:spPr>
          <a:xfrm>
            <a:off x="3775587" y="1339480"/>
            <a:ext cx="1592826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b="1">
                <a:latin typeface="+mj-lt"/>
              </a:rPr>
              <a:t>Generator (</a:t>
            </a:r>
            <a:r>
              <a:rPr lang="en-US" altLang="zh-TW" b="1" i="1">
                <a:latin typeface="+mj-lt"/>
              </a:rPr>
              <a:t>G</a:t>
            </a:r>
            <a:r>
              <a:rPr lang="en-US" altLang="zh-TW" b="1">
                <a:latin typeface="+mj-lt"/>
              </a:rPr>
              <a:t>)</a:t>
            </a:r>
            <a:endParaRPr lang="zh-TW" altLang="en-US" b="1">
              <a:latin typeface="+mj-lt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465871" y="4080992"/>
            <a:ext cx="2212258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b="1">
                <a:latin typeface="+mj-lt"/>
              </a:rPr>
              <a:t>Discriminator (</a:t>
            </a:r>
            <a:r>
              <a:rPr lang="en-US" altLang="zh-TW" b="1" i="1">
                <a:latin typeface="+mj-lt"/>
              </a:rPr>
              <a:t>D</a:t>
            </a:r>
            <a:r>
              <a:rPr lang="en-US" altLang="zh-TW" b="1">
                <a:latin typeface="+mj-lt"/>
              </a:rPr>
              <a:t>)</a:t>
            </a:r>
            <a:endParaRPr lang="zh-TW" altLang="en-US" b="1">
              <a:latin typeface="+mj-lt"/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2610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2"/>
    </mc:Choice>
    <mc:Fallback xmlns="">
      <p:transition spd="slow" advTm="1752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CartoonGAN architecture</a:t>
            </a:r>
            <a:endParaRPr lang="zh-TW" altLang="en-US" b="1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419" y="1484533"/>
            <a:ext cx="7886700" cy="238724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cxnSp>
        <p:nvCxnSpPr>
          <p:cNvPr id="6" name="直線單箭頭接點 5"/>
          <p:cNvCxnSpPr>
            <a:endCxn id="8" idx="0"/>
          </p:cNvCxnSpPr>
          <p:nvPr/>
        </p:nvCxnSpPr>
        <p:spPr>
          <a:xfrm>
            <a:off x="879067" y="3746093"/>
            <a:ext cx="532785" cy="80137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64216" y="4547468"/>
            <a:ext cx="26952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/>
              <a:t>Real world photo from camera</a:t>
            </a:r>
            <a:endParaRPr lang="zh-TW" altLang="en-US" sz="2400"/>
          </a:p>
        </p:txBody>
      </p:sp>
      <p:cxnSp>
        <p:nvCxnSpPr>
          <p:cNvPr id="9" name="直線單箭頭接點 8"/>
          <p:cNvCxnSpPr/>
          <p:nvPr/>
        </p:nvCxnSpPr>
        <p:spPr>
          <a:xfrm flipH="1">
            <a:off x="7256208" y="3644130"/>
            <a:ext cx="491613" cy="73341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4409769" y="4377549"/>
            <a:ext cx="48835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/>
              <a:t>Generator output</a:t>
            </a:r>
          </a:p>
          <a:p>
            <a:pPr algn="ctr"/>
            <a:r>
              <a:rPr lang="en-US" altLang="zh-TW" sz="2400"/>
              <a:t>(real world photo with cartoon style)</a:t>
            </a:r>
            <a:endParaRPr lang="zh-TW" altLang="en-US" sz="2400"/>
          </a:p>
        </p:txBody>
      </p:sp>
      <p:sp>
        <p:nvSpPr>
          <p:cNvPr id="14" name="文字方塊 13"/>
          <p:cNvSpPr txBox="1"/>
          <p:nvPr/>
        </p:nvSpPr>
        <p:spPr>
          <a:xfrm>
            <a:off x="3775587" y="1389578"/>
            <a:ext cx="1592826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b="1">
                <a:latin typeface="+mj-lt"/>
              </a:rPr>
              <a:t>Generator (</a:t>
            </a:r>
            <a:r>
              <a:rPr lang="en-US" altLang="zh-TW" b="1" i="1">
                <a:latin typeface="+mj-lt"/>
              </a:rPr>
              <a:t>G</a:t>
            </a:r>
            <a:r>
              <a:rPr lang="en-US" altLang="zh-TW" b="1">
                <a:latin typeface="+mj-lt"/>
              </a:rPr>
              <a:t>)</a:t>
            </a:r>
            <a:endParaRPr lang="zh-TW" altLang="en-US" b="1">
              <a:latin typeface="+mj-lt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070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8"/>
    </mc:Choice>
    <mc:Fallback xmlns="">
      <p:transition spd="slow" advTm="488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CartoonGAN architecture</a:t>
            </a:r>
            <a:endParaRPr lang="zh-TW" altLang="en-US" b="1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419" y="1484533"/>
            <a:ext cx="7886700" cy="238724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4" name="文字方塊 13"/>
          <p:cNvSpPr txBox="1"/>
          <p:nvPr/>
        </p:nvSpPr>
        <p:spPr>
          <a:xfrm>
            <a:off x="3775587" y="1389578"/>
            <a:ext cx="1592826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b="1">
                <a:latin typeface="+mj-lt"/>
              </a:rPr>
              <a:t>Generator (</a:t>
            </a:r>
            <a:r>
              <a:rPr lang="en-US" altLang="zh-TW" b="1" i="1">
                <a:latin typeface="+mj-lt"/>
              </a:rPr>
              <a:t>G</a:t>
            </a:r>
            <a:r>
              <a:rPr lang="en-US" altLang="zh-TW" b="1">
                <a:latin typeface="+mj-lt"/>
              </a:rPr>
              <a:t>)</a:t>
            </a:r>
            <a:endParaRPr lang="zh-TW" altLang="en-US" b="1">
              <a:latin typeface="+mj-lt"/>
            </a:endParaRPr>
          </a:p>
        </p:txBody>
      </p:sp>
      <p:sp>
        <p:nvSpPr>
          <p:cNvPr id="3" name="左大括弧 2"/>
          <p:cNvSpPr/>
          <p:nvPr/>
        </p:nvSpPr>
        <p:spPr>
          <a:xfrm rot="16200000">
            <a:off x="2255450" y="3066834"/>
            <a:ext cx="717351" cy="1609876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075509" y="4459941"/>
            <a:ext cx="83869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encode</a:t>
            </a:r>
            <a:endParaRPr lang="zh-TW" alt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72"/>
    </mc:Choice>
    <mc:Fallback xmlns="">
      <p:transition spd="slow" advTm="5872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CartoonGAN architecture</a:t>
            </a:r>
            <a:endParaRPr lang="zh-TW" altLang="en-US" b="1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380" y="1463988"/>
            <a:ext cx="7886700" cy="238724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4" name="文字方塊 13"/>
          <p:cNvSpPr txBox="1"/>
          <p:nvPr/>
        </p:nvSpPr>
        <p:spPr>
          <a:xfrm>
            <a:off x="3775587" y="1389578"/>
            <a:ext cx="1592826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b="1">
                <a:latin typeface="+mj-lt"/>
              </a:rPr>
              <a:t>Generator (</a:t>
            </a:r>
            <a:r>
              <a:rPr lang="en-US" altLang="zh-TW" b="1" i="1">
                <a:latin typeface="+mj-lt"/>
              </a:rPr>
              <a:t>G</a:t>
            </a:r>
            <a:r>
              <a:rPr lang="en-US" altLang="zh-TW" b="1">
                <a:latin typeface="+mj-lt"/>
              </a:rPr>
              <a:t>)</a:t>
            </a:r>
            <a:endParaRPr lang="zh-TW" altLang="en-US" b="1">
              <a:latin typeface="+mj-lt"/>
            </a:endParaRPr>
          </a:p>
        </p:txBody>
      </p:sp>
      <p:sp>
        <p:nvSpPr>
          <p:cNvPr id="3" name="左大括弧 2"/>
          <p:cNvSpPr/>
          <p:nvPr/>
        </p:nvSpPr>
        <p:spPr>
          <a:xfrm rot="16200000">
            <a:off x="4397334" y="2663633"/>
            <a:ext cx="717351" cy="2375190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3775587" y="4472610"/>
            <a:ext cx="202961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Construct target manifold</a:t>
            </a:r>
            <a:endParaRPr lang="zh-TW" alt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780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"/>
    </mc:Choice>
    <mc:Fallback xmlns="">
      <p:transition spd="slow" advTm="1552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CartoonGAN architecture</a:t>
            </a:r>
            <a:endParaRPr lang="zh-TW" altLang="en-US" b="1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419" y="1484533"/>
            <a:ext cx="7886700" cy="238724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4" name="文字方塊 13"/>
          <p:cNvSpPr txBox="1"/>
          <p:nvPr/>
        </p:nvSpPr>
        <p:spPr>
          <a:xfrm>
            <a:off x="3775587" y="1389578"/>
            <a:ext cx="1592826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b="1">
                <a:latin typeface="+mj-lt"/>
              </a:rPr>
              <a:t>Generator (</a:t>
            </a:r>
            <a:r>
              <a:rPr lang="en-US" altLang="zh-TW" b="1" i="1">
                <a:latin typeface="+mj-lt"/>
              </a:rPr>
              <a:t>G</a:t>
            </a:r>
            <a:r>
              <a:rPr lang="en-US" altLang="zh-TW" b="1">
                <a:latin typeface="+mj-lt"/>
              </a:rPr>
              <a:t>)</a:t>
            </a:r>
            <a:endParaRPr lang="zh-TW" altLang="en-US" b="1">
              <a:latin typeface="+mj-lt"/>
            </a:endParaRPr>
          </a:p>
        </p:txBody>
      </p:sp>
      <p:sp>
        <p:nvSpPr>
          <p:cNvPr id="3" name="左大括弧 2"/>
          <p:cNvSpPr/>
          <p:nvPr/>
        </p:nvSpPr>
        <p:spPr>
          <a:xfrm rot="16200000">
            <a:off x="6128738" y="3456470"/>
            <a:ext cx="375428" cy="1043346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5813488" y="4489758"/>
            <a:ext cx="121058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reconstruct</a:t>
            </a:r>
            <a:endParaRPr lang="zh-TW" alt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988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9"/>
    </mc:Choice>
    <mc:Fallback xmlns="">
      <p:transition spd="slow" advTm="1929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17" y="4247537"/>
            <a:ext cx="7954912" cy="206469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CartoonGAN</a:t>
            </a:r>
            <a:r>
              <a:rPr lang="en-US" altLang="zh-TW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  <a:endParaRPr lang="zh-TW" altLang="en-US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直線單箭頭接點 5"/>
          <p:cNvCxnSpPr/>
          <p:nvPr/>
        </p:nvCxnSpPr>
        <p:spPr>
          <a:xfrm flipV="1">
            <a:off x="1209370" y="3644130"/>
            <a:ext cx="294967" cy="73532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139112" y="2173052"/>
            <a:ext cx="44449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Discriminator input: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world photo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Generator output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Cartoon image with edge clear</a:t>
            </a:r>
          </a:p>
          <a:p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直線單箭頭接點 8"/>
          <p:cNvCxnSpPr/>
          <p:nvPr/>
        </p:nvCxnSpPr>
        <p:spPr>
          <a:xfrm flipV="1">
            <a:off x="7189224" y="3693539"/>
            <a:ext cx="253181" cy="77556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5770308" y="2727051"/>
            <a:ext cx="30910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Discriminate these three kind of image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03583-E120-4937-B6D8-F339C295B0C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101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01"/>
    </mc:Choice>
    <mc:Fallback xmlns="">
      <p:transition spd="slow" advTm="6201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自訂 3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1700</TotalTime>
  <Words>434</Words>
  <Application>Microsoft Office PowerPoint</Application>
  <PresentationFormat>如螢幕大小 (4:3)</PresentationFormat>
  <Paragraphs>103</Paragraphs>
  <Slides>18</Slides>
  <Notes>1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等线</vt:lpstr>
      <vt:lpstr>新細明體</vt:lpstr>
      <vt:lpstr>標楷體</vt:lpstr>
      <vt:lpstr>Arial</vt:lpstr>
      <vt:lpstr>Calibri</vt:lpstr>
      <vt:lpstr>Times New Roman</vt:lpstr>
      <vt:lpstr>Office Theme</vt:lpstr>
      <vt:lpstr>CartoonGAN: Generative Adversarial Networks for transfer human face</vt:lpstr>
      <vt:lpstr>Outline</vt:lpstr>
      <vt:lpstr>What is CartoonGAN</vt:lpstr>
      <vt:lpstr>CartoonGAN architecture</vt:lpstr>
      <vt:lpstr>CartoonGAN architecture</vt:lpstr>
      <vt:lpstr>CartoonGAN architecture</vt:lpstr>
      <vt:lpstr>CartoonGAN architecture</vt:lpstr>
      <vt:lpstr>CartoonGAN architecture</vt:lpstr>
      <vt:lpstr>CartoonGAN architecture</vt:lpstr>
      <vt:lpstr>Loss function</vt:lpstr>
      <vt:lpstr>Weight ω</vt:lpstr>
      <vt:lpstr>Initialization phase</vt:lpstr>
      <vt:lpstr>Experiments</vt:lpstr>
      <vt:lpstr>Pretreatment for cartoon data</vt:lpstr>
      <vt:lpstr>Result transfer with Kyoto Animation. 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CartoonGAN: Generative Adversarial Networks for Photo Cartoonization</dc:title>
  <dc:creator>alex</dc:creator>
  <cp:lastModifiedBy>林柏淵</cp:lastModifiedBy>
  <cp:revision>109</cp:revision>
  <dcterms:created xsi:type="dcterms:W3CDTF">2018-08-11T06:28:48Z</dcterms:created>
  <dcterms:modified xsi:type="dcterms:W3CDTF">2018-09-05T21:14:11Z</dcterms:modified>
</cp:coreProperties>
</file>

<file path=docProps/thumbnail.jpeg>
</file>